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74" r:id="rId4"/>
    <p:sldId id="276" r:id="rId5"/>
    <p:sldId id="275" r:id="rId6"/>
    <p:sldId id="277" r:id="rId7"/>
    <p:sldId id="259" r:id="rId8"/>
    <p:sldId id="260" r:id="rId9"/>
    <p:sldId id="271" r:id="rId10"/>
    <p:sldId id="273" r:id="rId11"/>
    <p:sldId id="272" r:id="rId12"/>
    <p:sldId id="263" r:id="rId13"/>
    <p:sldId id="265" r:id="rId14"/>
    <p:sldId id="266" r:id="rId15"/>
    <p:sldId id="270" r:id="rId16"/>
    <p:sldId id="268" r:id="rId17"/>
    <p:sldId id="269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5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FE6E3-7B5B-4EF8-B4B4-BED0691F9517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6C328-9968-4627-A393-07B2903623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FE6E3-7B5B-4EF8-B4B4-BED0691F9517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6C328-9968-4627-A393-07B2903623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FE6E3-7B5B-4EF8-B4B4-BED0691F9517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6C328-9968-4627-A393-07B29036233B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FE6E3-7B5B-4EF8-B4B4-BED0691F9517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6C328-9968-4627-A393-07B29036233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FE6E3-7B5B-4EF8-B4B4-BED0691F9517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6C328-9968-4627-A393-07B2903623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FE6E3-7B5B-4EF8-B4B4-BED0691F9517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6C328-9968-4627-A393-07B29036233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FE6E3-7B5B-4EF8-B4B4-BED0691F9517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6C328-9968-4627-A393-07B2903623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FE6E3-7B5B-4EF8-B4B4-BED0691F9517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6C328-9968-4627-A393-07B2903623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FE6E3-7B5B-4EF8-B4B4-BED0691F9517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6C328-9968-4627-A393-07B2903623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FE6E3-7B5B-4EF8-B4B4-BED0691F9517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6C328-9968-4627-A393-07B29036233B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FE6E3-7B5B-4EF8-B4B4-BED0691F9517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6C328-9968-4627-A393-07B29036233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ACFE6E3-7B5B-4EF8-B4B4-BED0691F9517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526C328-9968-4627-A393-07B29036233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ticktick.com/?language=ru_RU" TargetMode="External"/><Relationship Id="rId2" Type="http://schemas.openxmlformats.org/officeDocument/2006/relationships/hyperlink" Target="https://todobit.org/?hl=ru-RU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any.do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5832648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pc="-20" dirty="0" smtClean="0">
                <a:solidFill>
                  <a:srgbClr val="0E0E0F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n-US" spc="-20" dirty="0" smtClean="0">
                <a:solidFill>
                  <a:srgbClr val="0E0E0F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pc="-20" dirty="0" smtClean="0">
                <a:solidFill>
                  <a:srgbClr val="0E0E0F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pc="-20" dirty="0" smtClean="0">
                <a:solidFill>
                  <a:srgbClr val="0E0E0F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pc="-20" dirty="0">
                <a:solidFill>
                  <a:srgbClr val="0E0E0F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pc="-20" dirty="0">
                <a:solidFill>
                  <a:srgbClr val="0E0E0F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b="1" spc="-20" dirty="0" smtClean="0">
                <a:solidFill>
                  <a:srgbClr val="0E0E0F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Тайм-менеджмент</a:t>
            </a:r>
            <a:r>
              <a:rPr lang="ru-RU" spc="-20" dirty="0" smtClean="0">
                <a:solidFill>
                  <a:srgbClr val="0E0E0F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pc="-20" dirty="0" smtClean="0">
                <a:solidFill>
                  <a:srgbClr val="0E0E0F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– это техника организации осознанного контроля и распределения времени. С ее помощью можно вовремя достичь поставленных целей и задач, повысить эффективность и результативность.</a:t>
            </a:r>
            <a:r>
              <a:rPr lang="ru-RU" sz="40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40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497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3600" spc="-20" dirty="0" smtClean="0">
              <a:solidFill>
                <a:srgbClr val="0E0E0F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3600" spc="-20" dirty="0" smtClean="0">
                <a:solidFill>
                  <a:srgbClr val="0E0E0F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Тайм-менеджмент </a:t>
            </a:r>
            <a:r>
              <a:rPr lang="ru-RU" sz="3600" spc="-20" dirty="0">
                <a:solidFill>
                  <a:srgbClr val="0E0E0F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включает в </a:t>
            </a:r>
            <a:r>
              <a:rPr lang="ru-RU" sz="3600" spc="-20" dirty="0" smtClean="0">
                <a:solidFill>
                  <a:srgbClr val="0E0E0F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себя</a:t>
            </a:r>
            <a:r>
              <a:rPr lang="ru-RU" sz="3600" spc="-20" dirty="0">
                <a:solidFill>
                  <a:srgbClr val="0E0E0F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множество различных инструментов и практик, позволяющих правильно организовывать время и повышать личную эффективность.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229600" cy="1368152"/>
          </a:xfrm>
        </p:spPr>
        <p:txBody>
          <a:bodyPr>
            <a:normAutofit/>
          </a:bodyPr>
          <a:lstStyle/>
          <a:p>
            <a:pPr>
              <a:lnSpc>
                <a:spcPts val="3000"/>
              </a:lnSpc>
              <a:spcBef>
                <a:spcPts val="4200"/>
              </a:spcBef>
              <a:spcAft>
                <a:spcPts val="1000"/>
              </a:spcAft>
            </a:pPr>
            <a:r>
              <a:rPr lang="ru-RU" b="1" spc="-55" dirty="0" smtClean="0">
                <a:solidFill>
                  <a:srgbClr val="0E0E0F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b="1" spc="-55" dirty="0" smtClean="0">
                <a:solidFill>
                  <a:srgbClr val="0E0E0F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b="1" spc="-55" dirty="0" smtClean="0">
                <a:solidFill>
                  <a:srgbClr val="0E0E0F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Техники </a:t>
            </a:r>
            <a:r>
              <a:rPr lang="ru-RU" b="1" spc="-55" dirty="0" smtClean="0">
                <a:solidFill>
                  <a:srgbClr val="0E0E0F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тайм-менеджмента:</a:t>
            </a:r>
            <a:r>
              <a:rPr lang="ru-RU" sz="4000" dirty="0">
                <a:latin typeface="Times New Roman"/>
                <a:ea typeface="Calibri"/>
              </a:rPr>
              <a:t/>
            </a:r>
            <a:br>
              <a:rPr lang="ru-RU" sz="4000" dirty="0">
                <a:latin typeface="Times New Roman"/>
                <a:ea typeface="Calibri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2863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Квадрат Эйзенхауэра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43608" y="2852936"/>
            <a:ext cx="7344816" cy="381642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2664296"/>
          </a:xfrm>
        </p:spPr>
        <p:txBody>
          <a:bodyPr>
            <a:normAutofit fontScale="90000"/>
          </a:bodyPr>
          <a:lstStyle/>
          <a:p>
            <a:pPr>
              <a:lnSpc>
                <a:spcPts val="2400"/>
              </a:lnSpc>
              <a:spcBef>
                <a:spcPts val="4200"/>
              </a:spcBef>
              <a:spcAft>
                <a:spcPts val="1000"/>
              </a:spcAft>
            </a:pPr>
            <a:r>
              <a:rPr lang="ru-RU" sz="3600" b="1" spc="-35" dirty="0">
                <a:solidFill>
                  <a:srgbClr val="0E0E0F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3600" b="1" spc="-35" dirty="0">
                <a:solidFill>
                  <a:srgbClr val="0E0E0F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600" b="1" spc="-35" dirty="0" smtClean="0">
                <a:solidFill>
                  <a:srgbClr val="0E0E0F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Матрица Эйзенхауэра</a:t>
            </a:r>
            <a:br>
              <a:rPr lang="ru-RU" sz="3600" b="1" spc="-35" dirty="0" smtClean="0">
                <a:solidFill>
                  <a:srgbClr val="0E0E0F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700" spc="-35" dirty="0" smtClean="0">
                <a:solidFill>
                  <a:srgbClr val="0E0E0F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</a:t>
            </a:r>
            <a:r>
              <a:rPr lang="ru-RU" sz="2700" spc="-20" dirty="0" smtClean="0">
                <a:solidFill>
                  <a:srgbClr val="0E0E0F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се </a:t>
            </a:r>
            <a:r>
              <a:rPr lang="ru-RU" sz="2700" spc="-20" dirty="0">
                <a:solidFill>
                  <a:srgbClr val="0E0E0F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дела по этой технике нужно распределять по 4 группам в соответствии с их важностью и </a:t>
            </a:r>
            <a:r>
              <a:rPr lang="ru-RU" sz="2700" spc="-20" dirty="0" smtClean="0">
                <a:solidFill>
                  <a:srgbClr val="0E0E0F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срочностью (н</a:t>
            </a:r>
            <a:r>
              <a:rPr lang="ru-RU" sz="2700" spc="-20" dirty="0" smtClean="0">
                <a:solidFill>
                  <a:srgbClr val="0E0E0F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 </a:t>
            </a:r>
            <a:r>
              <a:rPr lang="ru-RU" sz="2700" spc="-20" dirty="0">
                <a:solidFill>
                  <a:srgbClr val="0E0E0F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изображении выше показано, как это </a:t>
            </a:r>
            <a:r>
              <a:rPr lang="ru-RU" sz="2700" spc="-20" dirty="0" smtClean="0">
                <a:solidFill>
                  <a:srgbClr val="0E0E0F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работает). </a:t>
            </a:r>
            <a:r>
              <a:rPr lang="ru-RU" sz="2700" spc="-20" dirty="0">
                <a:solidFill>
                  <a:srgbClr val="0E0E0F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Данная матрица только помогает отсортировать </a:t>
            </a:r>
            <a:r>
              <a:rPr lang="ru-RU" sz="2700" spc="-20" dirty="0" smtClean="0">
                <a:solidFill>
                  <a:srgbClr val="0E0E0F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дела </a:t>
            </a:r>
            <a:r>
              <a:rPr lang="ru-RU" sz="2700" spc="-20" dirty="0">
                <a:solidFill>
                  <a:srgbClr val="0E0E0F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по указанному методу, но никак не организует рабочий процесс – для этого лучше </a:t>
            </a:r>
            <a:r>
              <a:rPr lang="ru-RU" sz="2700" spc="-20" dirty="0" smtClean="0">
                <a:solidFill>
                  <a:srgbClr val="0E0E0F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использовать </a:t>
            </a:r>
            <a:r>
              <a:rPr lang="ru-RU" sz="2700" spc="-20" dirty="0">
                <a:solidFill>
                  <a:srgbClr val="0E0E0F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другие техники.</a:t>
            </a:r>
            <a:r>
              <a:rPr lang="ru-RU" sz="2700" dirty="0">
                <a:latin typeface="Times New Roman"/>
                <a:ea typeface="Calibri"/>
              </a:rPr>
              <a:t/>
            </a:r>
            <a:br>
              <a:rPr lang="ru-RU" sz="2700" dirty="0">
                <a:latin typeface="Times New Roman"/>
                <a:ea typeface="Calibri"/>
              </a:rPr>
            </a:b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2098078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115616" y="620688"/>
            <a:ext cx="7342584" cy="129614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400"/>
              </a:lnSpc>
              <a:spcBef>
                <a:spcPts val="4200"/>
              </a:spcBef>
              <a:spcAft>
                <a:spcPts val="1000"/>
              </a:spcAft>
            </a:pPr>
            <a:r>
              <a:rPr lang="ru-RU" b="1" spc="-35" smtClean="0">
                <a:solidFill>
                  <a:srgbClr val="0E0E0F"/>
                </a:solidFill>
                <a:latin typeface="Arial"/>
                <a:ea typeface="Times New Roman"/>
              </a:rPr>
              <a:t>90 на 30</a:t>
            </a:r>
            <a:r>
              <a:rPr lang="ru-RU" sz="3200" smtClean="0">
                <a:latin typeface="Times New Roman"/>
                <a:ea typeface="Calibri"/>
              </a:rPr>
              <a:t/>
            </a:r>
            <a:br>
              <a:rPr lang="ru-RU" sz="3200" smtClean="0">
                <a:latin typeface="Times New Roman"/>
                <a:ea typeface="Calibri"/>
              </a:rPr>
            </a:br>
            <a:endParaRPr lang="ru-RU" dirty="0"/>
          </a:p>
        </p:txBody>
      </p:sp>
      <p:sp>
        <p:nvSpPr>
          <p:cNvPr id="3" name="Подзаголовок 2"/>
          <p:cNvSpPr txBox="1">
            <a:spLocks/>
          </p:cNvSpPr>
          <p:nvPr/>
        </p:nvSpPr>
        <p:spPr>
          <a:xfrm>
            <a:off x="611560" y="2132856"/>
            <a:ext cx="7846640" cy="3505944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pc="-20" dirty="0" smtClean="0">
                <a:solidFill>
                  <a:srgbClr val="0E0E0F"/>
                </a:solidFill>
                <a:latin typeface="Arial"/>
                <a:ea typeface="Times New Roman"/>
              </a:rPr>
              <a:t>          Суть этого инструмента – полтора часа заниматься делом, а затем полчаса отдыхать. Циклы повторяются. Сначала разгребайте приоритетные дела, затем приступайте к менее важным задачам. Техника подойдет тем, кто мыслит временными интервалами и отводит работе четко определенные промежутки.</a:t>
            </a:r>
            <a:endParaRPr lang="ru-RU" sz="2800" dirty="0" smtClean="0">
              <a:latin typeface="Times New Roman"/>
              <a:ea typeface="Calibri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61244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720079"/>
          </a:xfrm>
        </p:spPr>
        <p:txBody>
          <a:bodyPr/>
          <a:lstStyle/>
          <a:p>
            <a:pPr>
              <a:lnSpc>
                <a:spcPts val="2400"/>
              </a:lnSpc>
              <a:spcBef>
                <a:spcPts val="4200"/>
              </a:spcBef>
              <a:spcAft>
                <a:spcPts val="1000"/>
              </a:spcAft>
            </a:pPr>
            <a:r>
              <a:rPr lang="ru-RU" sz="2400" b="1" spc="-35" dirty="0" smtClean="0">
                <a:solidFill>
                  <a:srgbClr val="0E0E0F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Принцип девяти дел</a:t>
            </a:r>
            <a:r>
              <a:rPr lang="ru-RU" sz="3200" dirty="0" smtClean="0">
                <a:effectLst/>
                <a:latin typeface="Times New Roman"/>
                <a:ea typeface="Calibri"/>
              </a:rPr>
              <a:t/>
            </a:r>
            <a:br>
              <a:rPr lang="ru-RU" sz="3200" dirty="0" smtClean="0">
                <a:effectLst/>
                <a:latin typeface="Times New Roman"/>
                <a:ea typeface="Calibri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365104"/>
            <a:ext cx="7848872" cy="187220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6400" spc="-20" dirty="0" smtClean="0">
              <a:solidFill>
                <a:srgbClr val="0E0E0F"/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6400" spc="-20" dirty="0" smtClean="0">
                <a:solidFill>
                  <a:srgbClr val="0E0E0F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Эту методику еще называют «1–3–5». Суть в том, что за день необходимо выполнить 1 большую, 3 средних и 5 небольших задач. При таком сочетании день будет максимально продуктивен, а к концу дня вы не будете чувствовать сильной усталости. Кроме того, в конце рабочего дня очень легко подводить итоги по этому принципу. Метод универсален, он подойдет для тех, кто ориентируется не на время, а на приоритет заданий и качество их выполнения.</a:t>
            </a:r>
            <a:endParaRPr lang="ru-RU" sz="6400" dirty="0" smtClean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Рисунок 3" descr="Принцип девяти дел и как он работает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052736"/>
            <a:ext cx="5943600" cy="30963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418357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008111"/>
          </a:xfrm>
        </p:spPr>
        <p:txBody>
          <a:bodyPr/>
          <a:lstStyle/>
          <a:p>
            <a:pPr>
              <a:lnSpc>
                <a:spcPts val="2400"/>
              </a:lnSpc>
              <a:spcBef>
                <a:spcPts val="4200"/>
              </a:spcBef>
              <a:spcAft>
                <a:spcPts val="1000"/>
              </a:spcAft>
            </a:pPr>
            <a:r>
              <a:rPr lang="ru-RU" b="1" spc="-35" dirty="0" smtClean="0">
                <a:solidFill>
                  <a:srgbClr val="0E0E0F"/>
                </a:solidFill>
                <a:effectLst/>
                <a:latin typeface="Arial"/>
                <a:ea typeface="Times New Roman"/>
              </a:rPr>
              <a:t>Хронометраж</a:t>
            </a:r>
            <a:r>
              <a:rPr lang="ru-RU" sz="3200" dirty="0" smtClean="0">
                <a:effectLst/>
                <a:latin typeface="Times New Roman"/>
                <a:ea typeface="Calibri"/>
              </a:rPr>
              <a:t/>
            </a:r>
            <a:br>
              <a:rPr lang="ru-RU" sz="3200" dirty="0" smtClean="0">
                <a:effectLst/>
                <a:latin typeface="Times New Roman"/>
                <a:ea typeface="Calibri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988840"/>
            <a:ext cx="7848872" cy="4176464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200" spc="-20" dirty="0" smtClean="0">
                <a:solidFill>
                  <a:srgbClr val="0E0E0F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Эта система подойдет тем, кто не успевает ничего сделать за день и осознает это только под вечер. «Хронометраж» включает два этапа.</a:t>
            </a:r>
            <a:endParaRPr lang="ru-RU" sz="4200" dirty="0" smtClean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200" spc="-20" dirty="0" smtClean="0">
                <a:solidFill>
                  <a:srgbClr val="0E0E0F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На первом вы определяете, на что именно тратится время. Для этого вы записываете каждые 1-2 часа то, что делаете и сколько времени это занимает. В список можно не включать все, что занимает 2-3 минуты. Предпринимать активных действий и что-то менять не нужно. Процесс может длиться несколько недель, пока у вас не сложится полноценная картина ситуации.</a:t>
            </a:r>
            <a:endParaRPr lang="ru-RU" sz="4200" dirty="0" smtClean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200" spc="-20" dirty="0" smtClean="0">
                <a:solidFill>
                  <a:srgbClr val="0E0E0F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На втором этапе вы должны отмечать, насколько эффективно тратится какой-то отрезок времени. Потом, исходя из этих оценок, можно увеличивать или уменьшать промежутки, сокращать пустые временные траты.</a:t>
            </a:r>
            <a:endParaRPr lang="ru-RU" sz="4200" dirty="0" smtClean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6665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3312368"/>
          </a:xfrm>
        </p:spPr>
        <p:txBody>
          <a:bodyPr>
            <a:normAutofit/>
          </a:bodyPr>
          <a:lstStyle/>
          <a:p>
            <a:pPr>
              <a:lnSpc>
                <a:spcPts val="2100"/>
              </a:lnSpc>
              <a:spcBef>
                <a:spcPts val="2550"/>
              </a:spcBef>
              <a:spcAft>
                <a:spcPts val="450"/>
              </a:spcAft>
            </a:pPr>
            <a:r>
              <a:rPr lang="ru-RU" sz="36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«</a:t>
            </a:r>
            <a:r>
              <a:rPr lang="ru-RU" sz="3600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Свежий или жареный”</a:t>
            </a:r>
            <a:br>
              <a:rPr lang="ru-RU" sz="3600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0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0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0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0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2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Суть данного метода состоит в том, что с утра наш мозг работает более продуктивно и “свежо”, а к вечеру он устает и становится “жареным”, поэтому нужно успеть выжать максимум из эффективной части дня. Но и это не все. Важно еще и правильно и с пользой применить время, когда мозг “поджаривается”. </a:t>
            </a:r>
            <a:r>
              <a:rPr lang="ru-RU" sz="2200" dirty="0" smtClean="0">
                <a:effectLst/>
                <a:latin typeface="Times New Roman"/>
                <a:ea typeface="Calibri"/>
              </a:rPr>
              <a:t/>
            </a:r>
            <a:br>
              <a:rPr lang="ru-RU" sz="2200" dirty="0" smtClean="0">
                <a:effectLst/>
                <a:latin typeface="Times New Roman"/>
                <a:ea typeface="Calibri"/>
              </a:rPr>
            </a:br>
            <a:endParaRPr lang="ru-RU" sz="2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356992"/>
            <a:ext cx="7992888" cy="2880320"/>
          </a:xfrm>
        </p:spPr>
        <p:txBody>
          <a:bodyPr>
            <a:normAutofit/>
          </a:bodyPr>
          <a:lstStyle/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22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Вечером, когда вы уже устали, а мозг "жареный", выделите 15 минут и составьте список дел на завтра.</a:t>
            </a:r>
            <a:endParaRPr lang="ru-RU" sz="2200" dirty="0" smtClean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>
              <a:lnSpc>
                <a:spcPts val="2100"/>
              </a:lnSpc>
              <a:spcAft>
                <a:spcPts val="1000"/>
              </a:spcAft>
              <a:buSzPts val="1000"/>
              <a:tabLst>
                <a:tab pos="457200" algn="l"/>
              </a:tabLst>
            </a:pPr>
            <a:r>
              <a:rPr lang="ru-RU" sz="22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На первую половину дня планируйте самые трудные и "нелюбимые" дела, чтобы выполнить их в период наличия сил.</a:t>
            </a:r>
            <a:endParaRPr lang="ru-RU" sz="2200" dirty="0" smtClean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>
              <a:lnSpc>
                <a:spcPts val="2100"/>
              </a:lnSpc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ru-RU" sz="22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На вторую половину планируйте менее важные и "любимые" дела, чтобы наиболее продуктивно использовать период "</a:t>
            </a:r>
            <a:r>
              <a:rPr lang="ru-RU" sz="2200" dirty="0" err="1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поджаренности</a:t>
            </a:r>
            <a:r>
              <a:rPr lang="ru-RU" sz="22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".</a:t>
            </a:r>
            <a:endParaRPr lang="ru-RU" sz="2200" dirty="0" smtClean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87622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95536" y="620689"/>
            <a:ext cx="8352928" cy="2088231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100"/>
              </a:lnSpc>
              <a:spcAft>
                <a:spcPts val="1000"/>
              </a:spcAft>
              <a:buSzPts val="1000"/>
              <a:tabLst>
                <a:tab pos="457200" algn="l"/>
              </a:tabLst>
            </a:pPr>
            <a:r>
              <a:rPr lang="ru-RU" sz="32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Календарь, будильник </a:t>
            </a:r>
            <a:r>
              <a:rPr lang="ru-RU" sz="32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 смартфоне – </a:t>
            </a:r>
            <a:br>
              <a:rPr lang="ru-RU" sz="32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посидите пару часов, как получится распланируйте свое время на несколько дней вперед. Поставьте «</a:t>
            </a:r>
            <a:r>
              <a:rPr lang="ru-RU" sz="3200" dirty="0" err="1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напоминалки</a:t>
            </a:r>
            <a:r>
              <a:rPr lang="ru-RU" sz="32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». Так вы уже точно ничего не забудете, даже подсознательно запомните часть задач и сможете примерно понять, сколько времени нужно на выполнение той или иной задачи.</a:t>
            </a:r>
            <a:r>
              <a:rPr lang="ru-RU" sz="3200" dirty="0" smtClean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2574920"/>
            <a:ext cx="7992888" cy="12977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2100"/>
              </a:lnSpc>
              <a:spcAft>
                <a:spcPts val="1000"/>
              </a:spcAft>
              <a:buSzPts val="1000"/>
              <a:tabLst>
                <a:tab pos="457200" algn="l"/>
              </a:tabLs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Ежедневник.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</a:p>
          <a:p>
            <a:pPr lvl="0">
              <a:lnSpc>
                <a:spcPts val="2100"/>
              </a:lnSpc>
              <a:spcAft>
                <a:spcPts val="1000"/>
              </a:spcAft>
              <a:buSzPts val="1000"/>
              <a:tabLst>
                <a:tab pos="457200" algn="l"/>
              </a:tabLs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Простой блокнот или планер с датами. Можно писать задачи и планировать время, записывая всё от руки. Но здесь важный момент – вам нужно ввести это в привычку.</a:t>
            </a:r>
            <a:endParaRPr lang="ru-RU" dirty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10800000" flipV="1">
            <a:off x="539552" y="3890666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Программа-планер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. </a:t>
            </a:r>
          </a:p>
          <a:p>
            <a:pPr algn="ctr"/>
            <a:endParaRPr lang="ru-RU" dirty="0" smtClean="0">
              <a:solidFill>
                <a:srgbClr val="000000"/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Подобных приложений великое множество. Это может быть </a:t>
            </a:r>
            <a:r>
              <a:rPr lang="ru-RU" u="sng" dirty="0" err="1" smtClean="0">
                <a:solidFill>
                  <a:srgbClr val="0000FF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  <a:hlinkClick r:id="rId2"/>
              </a:rPr>
              <a:t>Todobit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, </a:t>
            </a:r>
            <a:r>
              <a:rPr lang="ru-RU" u="sng" dirty="0" err="1" smtClean="0">
                <a:solidFill>
                  <a:srgbClr val="0000FF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  <a:hlinkClick r:id="rId3"/>
              </a:rPr>
              <a:t>TickTick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, </a:t>
            </a:r>
            <a:r>
              <a:rPr lang="ru-RU" u="sng" dirty="0" smtClean="0">
                <a:solidFill>
                  <a:srgbClr val="0000FF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  <a:hlinkClick r:id="rId4"/>
              </a:rPr>
              <a:t>Any.do 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и прочие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2635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052736"/>
            <a:ext cx="74168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           Брайан Трейси предложил такую идею – самые неприятные и нудные задачи завершать в первую очередь. Как говорится – отстрелялся и свободен. </a:t>
            </a:r>
          </a:p>
          <a:p>
            <a:endParaRPr lang="ru-RU" sz="2400" dirty="0" smtClean="0">
              <a:solidFill>
                <a:srgbClr val="000000"/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       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Кроме того, психологический комфорт, от того, что дело сделано, позволит более эффективно делать другие 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дела.</a:t>
            </a:r>
          </a:p>
          <a:p>
            <a:endParaRPr lang="ru-RU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Удачи!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647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620688"/>
            <a:ext cx="8062664" cy="5400599"/>
          </a:xfrm>
        </p:spPr>
        <p:txBody>
          <a:bodyPr anchor="ctr">
            <a:normAutofit/>
          </a:bodyPr>
          <a:lstStyle/>
          <a:p>
            <a:pPr>
              <a:lnSpc>
                <a:spcPts val="2400"/>
              </a:lnSpc>
              <a:spcBef>
                <a:spcPts val="4200"/>
              </a:spcBef>
              <a:spcAft>
                <a:spcPts val="1000"/>
              </a:spcAft>
            </a:pPr>
            <a:r>
              <a:rPr lang="ru-RU" sz="3600" b="1" spc="-35" dirty="0" smtClean="0">
                <a:solidFill>
                  <a:srgbClr val="0E0E0F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Для чего он нужен?</a:t>
            </a:r>
            <a:r>
              <a:rPr lang="en-US" sz="3600" b="1" spc="-35" dirty="0" smtClean="0">
                <a:solidFill>
                  <a:srgbClr val="0E0E0F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n-US" sz="3600" b="1" spc="-35" dirty="0" smtClean="0">
                <a:solidFill>
                  <a:srgbClr val="0E0E0F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6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36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800" spc="-20" dirty="0" smtClean="0">
                <a:solidFill>
                  <a:srgbClr val="0E0E0F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Чтобы организовать свое время! </a:t>
            </a:r>
            <a:br>
              <a:rPr lang="ru-RU" sz="2800" spc="-20" dirty="0" smtClean="0">
                <a:solidFill>
                  <a:srgbClr val="0E0E0F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800" spc="-20" dirty="0" smtClean="0">
                <a:solidFill>
                  <a:srgbClr val="0E0E0F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Тайм-менеджмент  нужен, чтобы из потока навалившихся дел выделить самые важные и выполнять только их.</a:t>
            </a:r>
            <a:br>
              <a:rPr lang="ru-RU" sz="2800" spc="-20" dirty="0" smtClean="0">
                <a:solidFill>
                  <a:srgbClr val="0E0E0F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8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8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800" spc="-20" dirty="0" smtClean="0">
                <a:solidFill>
                  <a:srgbClr val="0E0E0F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Вспомните, когда вы в последний раз не успевали сделать все намеченное. Или всплывала мысль, что в сутках, к сожалению, лишь 24 часа, а не 30. </a:t>
            </a:r>
            <a:br>
              <a:rPr lang="ru-RU" sz="2800" spc="-20" dirty="0" smtClean="0">
                <a:solidFill>
                  <a:srgbClr val="0E0E0F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800" spc="-20" dirty="0" smtClean="0">
                <a:solidFill>
                  <a:srgbClr val="0E0E0F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Если вам это знакомо, то вам определенно следует заняться тайм-менеджментом.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243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404665"/>
            <a:ext cx="8130752" cy="6376104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>
              <a:lnSpc>
                <a:spcPts val="2100"/>
              </a:lnSpc>
              <a:spcBef>
                <a:spcPts val="450"/>
              </a:spcBef>
              <a:spcAft>
                <a:spcPts val="0"/>
              </a:spcAft>
            </a:pPr>
            <a:endParaRPr lang="ru-RU" sz="14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Предлагаю пройти тест:</a:t>
            </a: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0"/>
              </a:spcAft>
            </a:pPr>
            <a:endParaRPr lang="ru-RU" b="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1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. Вы часто опаздываете?</a:t>
            </a:r>
            <a:endParaRPr lang="ru-RU" dirty="0">
              <a:latin typeface="Times New Roman"/>
              <a:ea typeface="Calibri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Да – 1                 Бывает – 2                 Не опаздываю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– 3</a:t>
            </a: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. Вы не всегда ложитесь спать в планируемое время?</a:t>
            </a:r>
            <a:endParaRPr lang="ru-RU" dirty="0">
              <a:latin typeface="Times New Roman"/>
              <a:ea typeface="Calibri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Да – 1                Бывает – 2                 Всегда ложусь вовремя - 3</a:t>
            </a:r>
            <a:endParaRPr lang="ru-RU" dirty="0">
              <a:latin typeface="Times New Roman"/>
              <a:ea typeface="Calibri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3. Вы любили в детстве играть в спортивные эстафеты?</a:t>
            </a:r>
            <a:endParaRPr lang="ru-RU" dirty="0">
              <a:latin typeface="Times New Roman"/>
              <a:ea typeface="Calibri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  <a:tabLst>
                <a:tab pos="2969895" algn="ctr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Да – 3                Не всегда - 2	              Не любил/а - 1</a:t>
            </a:r>
            <a:endParaRPr lang="ru-RU" dirty="0">
              <a:latin typeface="Times New Roman"/>
              <a:ea typeface="Calibri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4. Вы часто сидите и смотрите в одну точку?</a:t>
            </a:r>
            <a:endParaRPr lang="ru-RU" dirty="0">
              <a:latin typeface="Times New Roman"/>
              <a:ea typeface="Calibri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  <a:tabLst>
                <a:tab pos="1257300" algn="l"/>
                <a:tab pos="2969895" algn="ctr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Да - 1	Иногда - 2	                  Нет, что за глупости? - 3</a:t>
            </a:r>
            <a:endParaRPr lang="ru-RU" dirty="0">
              <a:latin typeface="Times New Roman"/>
              <a:ea typeface="Calibri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5. У вас бывают конфликты на работе из-за того, что вы опаздываете? </a:t>
            </a:r>
            <a:endParaRPr lang="ru-RU" dirty="0">
              <a:latin typeface="Times New Roman"/>
              <a:ea typeface="Calibri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  <a:tabLst>
                <a:tab pos="1209675" algn="l"/>
                <a:tab pos="2969895" algn="ctr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Да - 1	 Иногда - 2	Нет - 3</a:t>
            </a:r>
            <a:endParaRPr lang="ru-RU" dirty="0">
              <a:latin typeface="Times New Roman"/>
              <a:ea typeface="Calibri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  <a:tabLst>
                <a:tab pos="1571625" algn="l"/>
                <a:tab pos="2969895" algn="ctr"/>
              </a:tabLst>
            </a:pPr>
            <a:endParaRPr lang="ru-RU" sz="1200" dirty="0">
              <a:latin typeface="Times New Roman"/>
              <a:ea typeface="Calibri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  <a:tabLst>
                <a:tab pos="1466850" algn="l"/>
                <a:tab pos="2969895" algn="ctr"/>
              </a:tabLst>
            </a:pPr>
            <a:endParaRPr lang="ru-RU" sz="1200" dirty="0">
              <a:effectLst/>
              <a:latin typeface="Times New Roman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10505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20484"/>
            <a:ext cx="8208912" cy="5003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  <a:spcBef>
                <a:spcPts val="450"/>
              </a:spcBef>
              <a:spcAft>
                <a:spcPts val="0"/>
              </a:spcAft>
            </a:pPr>
            <a:endParaRPr lang="ru-RU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6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. Вам нравится много времени общаться с друзьями по телефону?</a:t>
            </a:r>
            <a:endParaRPr lang="ru-RU" dirty="0">
              <a:latin typeface="Times New Roman"/>
              <a:ea typeface="Calibri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  <a:tabLst>
                <a:tab pos="1285875" algn="l"/>
                <a:tab pos="2969895" algn="ctr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Да - 1	Иногда - 2	Нет - 3</a:t>
            </a:r>
            <a:endParaRPr lang="ru-RU" dirty="0">
              <a:latin typeface="Times New Roman"/>
              <a:ea typeface="Calibri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7. Вам свойственно часто приниматься за бытовые дела (ремонт, стирка, уборка квартиры) спонтанно?</a:t>
            </a:r>
            <a:endParaRPr lang="ru-RU" dirty="0">
              <a:latin typeface="Times New Roman"/>
              <a:ea typeface="Calibri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  <a:tabLst>
                <a:tab pos="1466850" algn="l"/>
                <a:tab pos="2969895" algn="ctr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Конечно - 1	Редко - 2	        Никогда - 3</a:t>
            </a:r>
            <a:endParaRPr lang="ru-RU" dirty="0">
              <a:latin typeface="Times New Roman"/>
              <a:ea typeface="Calibri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8. Вы настойчивый человек?</a:t>
            </a:r>
            <a:endParaRPr lang="ru-RU" dirty="0">
              <a:latin typeface="Times New Roman"/>
              <a:ea typeface="Calibri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  <a:tabLst>
                <a:tab pos="1571625" algn="l"/>
                <a:tab pos="2969895" algn="ctr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Конечно - 3	Иногда - 2	         Не настойчивый - 1</a:t>
            </a:r>
            <a:endParaRPr lang="ru-RU" dirty="0">
              <a:latin typeface="Times New Roman"/>
              <a:ea typeface="Calibri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9. Вы часто скучаете в выходные?</a:t>
            </a:r>
            <a:endParaRPr lang="ru-RU" dirty="0">
              <a:latin typeface="Times New Roman"/>
              <a:ea typeface="Calibri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  <a:tabLst>
                <a:tab pos="1638300" algn="l"/>
                <a:tab pos="2969895" algn="ctr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Часто - 1	Редко - 2	 Не скучаю - 3</a:t>
            </a:r>
            <a:endParaRPr lang="ru-RU" dirty="0">
              <a:latin typeface="Times New Roman"/>
              <a:ea typeface="Calibri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10. Вы задерживаетесь на рабочем месте, чтобы выполнить работу, которую не успели?</a:t>
            </a:r>
            <a:endParaRPr lang="ru-RU" dirty="0">
              <a:latin typeface="Times New Roman"/>
              <a:ea typeface="Calibri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  <a:tabLst>
                <a:tab pos="1638300" algn="l"/>
                <a:tab pos="2969895" algn="ctr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Часто - 1	Редко - 2	            Не задерживаюсь - 3</a:t>
            </a:r>
            <a:endParaRPr lang="ru-RU" dirty="0">
              <a:effectLst/>
              <a:latin typeface="Times New Roman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8826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6672"/>
            <a:ext cx="8208912" cy="5388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  <a:spcBef>
                <a:spcPts val="450"/>
              </a:spcBef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11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. Вас можно назвать волевым человеком? </a:t>
            </a:r>
            <a:endParaRPr lang="ru-RU" dirty="0">
              <a:latin typeface="Times New Roman"/>
              <a:ea typeface="Calibri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  <a:tabLst>
                <a:tab pos="1676400" algn="l"/>
                <a:tab pos="417195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Конечно - 1	Не во всем - 2	Вряд ли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– 3</a:t>
            </a: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12. Вам свойственна многозадачность - вы беретесь за несколько дел одновременно?</a:t>
            </a:r>
            <a:endParaRPr lang="ru-RU" dirty="0">
              <a:latin typeface="Times New Roman"/>
              <a:ea typeface="Calibri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  <a:tabLst>
                <a:tab pos="1781175" algn="l"/>
                <a:tab pos="393382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Конечно - 1	Бывает - 2	Не делаю так - 3</a:t>
            </a:r>
            <a:endParaRPr lang="ru-RU" dirty="0">
              <a:latin typeface="Times New Roman"/>
              <a:ea typeface="Calibri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13. Вы составляете план на день с выделением главных задач?</a:t>
            </a:r>
            <a:endParaRPr lang="ru-RU" dirty="0">
              <a:latin typeface="Times New Roman"/>
              <a:ea typeface="Calibri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  <a:tabLst>
                <a:tab pos="1838325" algn="l"/>
                <a:tab pos="393382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Планирую - 3	Иногда - 2	Нет, зачем мне это - 1</a:t>
            </a:r>
            <a:endParaRPr lang="ru-RU" dirty="0">
              <a:latin typeface="Times New Roman"/>
              <a:ea typeface="Calibri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14. Вы определили свой личный график работоспособности и распределяете свою активность по нему?</a:t>
            </a:r>
            <a:endParaRPr lang="ru-RU" dirty="0">
              <a:latin typeface="Times New Roman"/>
              <a:ea typeface="Calibri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  <a:tabLst>
                <a:tab pos="1781175" algn="l"/>
                <a:tab pos="378142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Конечно - 3	Иногда - 2	Нет, что за глупость?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- 1</a:t>
            </a:r>
            <a:endParaRPr lang="ru-RU" dirty="0">
              <a:latin typeface="Times New Roman"/>
              <a:ea typeface="Calibri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endParaRPr lang="ru-RU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          Тест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окончен. Посчитайте, сколько баллов вы набрали.</a:t>
            </a:r>
            <a:endParaRPr lang="ru-RU" sz="1200" dirty="0">
              <a:latin typeface="Times New Roman"/>
              <a:ea typeface="Calibri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  <a:tabLst>
                <a:tab pos="1676400" algn="l"/>
                <a:tab pos="4171950" algn="l"/>
              </a:tabLst>
            </a:pPr>
            <a:endParaRPr lang="ru-RU" dirty="0">
              <a:effectLst/>
              <a:latin typeface="Times New Roman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76766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0545" y="692696"/>
            <a:ext cx="8424936" cy="5196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ts val="2100"/>
              </a:lnSpc>
              <a:spcAft>
                <a:spcPts val="1000"/>
              </a:spcAft>
              <a:buSzPts val="1000"/>
              <a:tabLst>
                <a:tab pos="457200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 38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– 48 баллов – вы умеете планировать время и можете учить этому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навыку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других. Один совет: не переусердствуйте с тайм-менеджментом, оставляйте иногда время для спонтанных радостей. Вы организованный и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пунктуальный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человек. Поздравляю! </a:t>
            </a:r>
            <a:endParaRPr lang="ru-RU" sz="2000" dirty="0" smtClean="0">
              <a:solidFill>
                <a:srgbClr val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 algn="just">
              <a:lnSpc>
                <a:spcPts val="21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algn="just">
              <a:lnSpc>
                <a:spcPts val="2100"/>
              </a:lnSpc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27 – 37 баллов – иногда у вас получается «укротить время» и действовать по плану. К сожалению, так происходит не всегда и, возможно. вам следует научиться отделять главные задачи от второстепенных. У вас это получится, главное захотеть. </a:t>
            </a:r>
            <a:endParaRPr lang="ru-RU" sz="2000" dirty="0" smtClean="0">
              <a:solidFill>
                <a:srgbClr val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 algn="just">
              <a:lnSpc>
                <a:spcPts val="21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endParaRPr lang="ru-RU" sz="2000" dirty="0">
              <a:solidFill>
                <a:srgbClr val="00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/>
            <a:endParaRPr lang="ru-RU" sz="20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16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– 26 баллов – к сожалению, управление временем – не ваша сильная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сторона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Внешние обстоятельства полностью управляют вашим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вниманием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Если вы хотите взять управление временем в свои руки – </a:t>
            </a:r>
            <a:endParaRPr lang="ru-RU" sz="2000" dirty="0" smtClean="0">
              <a:solidFill>
                <a:srgbClr val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начните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 того, чтобы пореже обращать внимание на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откровенную чепуху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Помимо этого нужно разделять рабочее и личное время. </a:t>
            </a:r>
            <a:endParaRPr lang="ru-RU" sz="2000" dirty="0" smtClean="0">
              <a:solidFill>
                <a:srgbClr val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just"/>
            <a:endParaRPr lang="ru-RU" sz="2000" dirty="0">
              <a:solidFill>
                <a:srgbClr val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692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Тайм-менеджмент: что это такое простыми словами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127" y="476672"/>
            <a:ext cx="7488832" cy="58808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0274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440159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“маленькие пожиратели вашего времени”: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577952"/>
          </a:xfrm>
        </p:spPr>
        <p:txBody>
          <a:bodyPr>
            <a:normAutofit/>
          </a:bodyPr>
          <a:lstStyle/>
          <a:p>
            <a:pPr lvl="0">
              <a:lnSpc>
                <a:spcPts val="2100"/>
              </a:lnSpc>
              <a:spcAft>
                <a:spcPts val="1000"/>
              </a:spcAft>
              <a:buSzPts val="1000"/>
              <a:tabLst>
                <a:tab pos="228600" algn="l"/>
              </a:tabLst>
            </a:pPr>
            <a:endParaRPr lang="ru-RU" sz="2400" dirty="0" smtClean="0">
              <a:solidFill>
                <a:srgbClr val="000000"/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0">
              <a:lnSpc>
                <a:spcPts val="2100"/>
              </a:lnSpc>
              <a:spcAft>
                <a:spcPts val="1000"/>
              </a:spcAft>
              <a:buSzPts val="1000"/>
              <a:tabLst>
                <a:tab pos="228600" algn="l"/>
              </a:tabLs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лишком поздний подъем по утрам;</a:t>
            </a:r>
          </a:p>
          <a:p>
            <a:pPr lvl="0">
              <a:lnSpc>
                <a:spcPts val="2100"/>
              </a:lnSpc>
              <a:spcAft>
                <a:spcPts val="1000"/>
              </a:spcAft>
              <a:buSzPts val="1000"/>
              <a:tabLst>
                <a:tab pos="228600" algn="l"/>
              </a:tabLs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   - отсутствие режима и распорядка дня;</a:t>
            </a:r>
            <a:endParaRPr lang="ru-RU" sz="2400" dirty="0" smtClean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>
              <a:lnSpc>
                <a:spcPts val="2100"/>
              </a:lnSpc>
              <a:spcAft>
                <a:spcPts val="1000"/>
              </a:spcAft>
              <a:buSzPts val="1000"/>
              <a:tabLst>
                <a:tab pos="228600" algn="l"/>
              </a:tabLs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        - залипание в телефоне. Сюда же отнесем просмотр новостной ленты всевозможные игры в социальных сетях;</a:t>
            </a:r>
            <a:endParaRPr lang="ru-RU" sz="24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0">
              <a:lnSpc>
                <a:spcPts val="2100"/>
              </a:lnSpc>
              <a:spcAft>
                <a:spcPts val="1000"/>
              </a:spcAft>
              <a:buSzPts val="1000"/>
              <a:tabLst>
                <a:tab pos="228600" algn="l"/>
              </a:tabLs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бессмысленная болтовня.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199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ru-RU" sz="1800" dirty="0" smtClean="0">
              <a:solidFill>
                <a:srgbClr val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</a:t>
            </a: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Постепенно налаживайте режим сна. Дайте себе установку, например: ложиться не позднее 23:00, вставать утром до 09:00. И старайтесь не нарушать эти условия. Увидите, вскоре режим войдет в нужное русло. </a:t>
            </a:r>
            <a:br>
              <a:rPr lang="ru-RU" sz="1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18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 </a:t>
            </a: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На время, когда заняты делом, отключайте гаджеты или хотя бы уведомления о сообщениях. Часто мы сами не замечаем, как отвлекаемся всего на одно сообщение, а по итогу “залипаем” в телефон на час.</a:t>
            </a:r>
            <a:br>
              <a:rPr lang="ru-RU" sz="1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18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 </a:t>
            </a: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Если вы все же должны ответить на сообщение – не ждите ответа, продолжайте делать дела. Вселенная не </a:t>
            </a:r>
            <a:r>
              <a:rPr lang="ru-RU" sz="18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схлопнется</a:t>
            </a: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от того, что ваш собеседник подождет, к примеру, 30 минут. </a:t>
            </a:r>
            <a:br>
              <a:rPr lang="ru-RU" sz="1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18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 </a:t>
            </a: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Если вы тратите много времени на пустые разговоры по телефону, опять же – переходите на переписки. И далее – действуйте, как описано в предыдущих пунктах.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18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 начать действовать продуктивнее: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99478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208</TotalTime>
  <Words>492</Words>
  <Application>Microsoft Office PowerPoint</Application>
  <PresentationFormat>Экран (4:3)</PresentationFormat>
  <Paragraphs>80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Волна</vt:lpstr>
      <vt:lpstr>   Тайм-менеджмент – это техника организации осознанного контроля и распределения времени. С ее помощью можно вовремя достичь поставленных целей и задач, повысить эффективность и результативность. </vt:lpstr>
      <vt:lpstr>Для чего он нужен?  Чтобы организовать свое время!  Тайм-менеджмент  нужен, чтобы из потока навалившихся дел выделить самые важные и выполнять только их.  Вспомните, когда вы в последний раз не успевали сделать все намеченное. Или всплывала мысль, что в сутках, к сожалению, лишь 24 часа, а не 30.  Если вам это знакомо, то вам определенно следует заняться тайм-менеджментом.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“маленькие пожиратели вашего времени”:</vt:lpstr>
      <vt:lpstr>Как начать действовать продуктивнее:</vt:lpstr>
      <vt:lpstr> Техники тайм-менеджмента: </vt:lpstr>
      <vt:lpstr> Матрица Эйзенхауэра все дела по этой технике нужно распределять по 4 группам в соответствии с их важностью и срочностью (на изображении выше показано, как это работает). Данная матрица только помогает отсортировать дела по указанному методу, но никак не организует рабочий процесс – для этого лучше использовать другие техники. </vt:lpstr>
      <vt:lpstr>Презентация PowerPoint</vt:lpstr>
      <vt:lpstr>Принцип девяти дел </vt:lpstr>
      <vt:lpstr>Хронометраж </vt:lpstr>
      <vt:lpstr>«Свежий или жареный”   Суть данного метода состоит в том, что с утра наш мозг работает более продуктивно и “свежо”, а к вечеру он устает и становится “жареным”, поэтому нужно успеть выжать максимум из эффективной части дня. Но и это не все. Важно еще и правильно и с пользой применить время, когда мозг “поджаривается”. 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Тайм-менеджмент – это техника организации осознанного контроля и распределения времени. С ее помощью можно вовремя достичь поставленных целей и задач, повысить эффективность и результативность.</dc:title>
  <dc:creator>UserPC</dc:creator>
  <cp:lastModifiedBy>UserPC</cp:lastModifiedBy>
  <cp:revision>11</cp:revision>
  <dcterms:created xsi:type="dcterms:W3CDTF">2023-03-30T08:46:38Z</dcterms:created>
  <dcterms:modified xsi:type="dcterms:W3CDTF">2023-04-17T08:01:25Z</dcterms:modified>
</cp:coreProperties>
</file>