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6" r:id="rId16"/>
    <p:sldId id="277" r:id="rId17"/>
    <p:sldId id="278" r:id="rId18"/>
    <p:sldId id="280" r:id="rId19"/>
    <p:sldId id="287" r:id="rId20"/>
    <p:sldId id="288" r:id="rId21"/>
    <p:sldId id="289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EFE4-BB61-4BE2-9BDD-8B3F5741030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93E6-492A-451C-B7E7-D22F67797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EFE4-BB61-4BE2-9BDD-8B3F5741030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93E6-492A-451C-B7E7-D22F67797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EFE4-BB61-4BE2-9BDD-8B3F5741030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93E6-492A-451C-B7E7-D22F677979A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EFE4-BB61-4BE2-9BDD-8B3F5741030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93E6-492A-451C-B7E7-D22F67797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EFE4-BB61-4BE2-9BDD-8B3F5741030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93E6-492A-451C-B7E7-D22F67797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EFE4-BB61-4BE2-9BDD-8B3F5741030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93E6-492A-451C-B7E7-D22F67797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EFE4-BB61-4BE2-9BDD-8B3F5741030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93E6-492A-451C-B7E7-D22F67797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EFE4-BB61-4BE2-9BDD-8B3F5741030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93E6-492A-451C-B7E7-D22F67797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EFE4-BB61-4BE2-9BDD-8B3F5741030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93E6-492A-451C-B7E7-D22F67797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EFE4-BB61-4BE2-9BDD-8B3F5741030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93E6-492A-451C-B7E7-D22F67797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EFE4-BB61-4BE2-9BDD-8B3F5741030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93E6-492A-451C-B7E7-D22F67797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303EFE4-BB61-4BE2-9BDD-8B3F5741030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D7693E6-492A-451C-B7E7-D22F67797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ownloads\&#1041;&#1077;&#1090;&#1093;&#1086;&#1074;&#1077;&#1085;%20&#1051;&#1091;&#1085;&#1085;&#1072;&#1103;%20&#1057;&#1086;&#1085;&#1072;&#1090;&#1072;%20&#1083;&#1091;&#1095;&#1096;&#1077;&#1077;%20&#1080;&#1089;&#1087;&#1086;&#1083;&#1085;&#1077;&#1085;&#1080;&#1077;.%20Beethoven%20Moonlight%20Sonata.mp4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800" b="1" i="1" dirty="0">
                <a:latin typeface="Times New Roman" pitchFamily="18" charset="0"/>
                <a:cs typeface="Times New Roman" pitchFamily="18" charset="0"/>
              </a:rPr>
              <a:t>ЭМОЦИИ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724128" y="1772816"/>
            <a:ext cx="3240360" cy="4353664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/>
                <a:ea typeface="Times New Roman"/>
              </a:rPr>
              <a:t>Педагог-психолог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/>
                <a:ea typeface="Times New Roman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Arial"/>
                <a:ea typeface="Times New Roman"/>
              </a:rPr>
              <a:t>МБУ ДО «ДДТ» </a:t>
            </a:r>
            <a:endParaRPr lang="ru-RU" i="1" dirty="0" smtClean="0">
              <a:solidFill>
                <a:schemeClr val="tx1"/>
              </a:solidFill>
              <a:latin typeface="Arial"/>
              <a:ea typeface="Times New Roman"/>
            </a:endParaRPr>
          </a:p>
          <a:p>
            <a:pPr marL="0" indent="0">
              <a:buNone/>
            </a:pPr>
            <a:r>
              <a:rPr lang="ru-RU" i="1" dirty="0" err="1" smtClean="0">
                <a:solidFill>
                  <a:schemeClr val="tx1"/>
                </a:solidFill>
                <a:latin typeface="Arial"/>
                <a:ea typeface="Times New Roman"/>
              </a:rPr>
              <a:t>г.Алексин</a:t>
            </a:r>
            <a:endParaRPr lang="ru-RU" i="1" dirty="0" smtClean="0">
              <a:solidFill>
                <a:schemeClr val="tx1"/>
              </a:solidFill>
              <a:latin typeface="Arial"/>
              <a:ea typeface="Times New Roman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/>
                <a:ea typeface="Times New Roman"/>
              </a:rPr>
              <a:t>Л.А</a:t>
            </a:r>
            <a:r>
              <a:rPr lang="ru-RU" i="1" dirty="0">
                <a:solidFill>
                  <a:schemeClr val="tx1"/>
                </a:solidFill>
                <a:latin typeface="Arial"/>
                <a:ea typeface="Times New Roman"/>
              </a:rPr>
              <a:t>. Яровая </a:t>
            </a:r>
            <a:endParaRPr lang="ru-RU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Объект 3" descr="https://avatars.mds.yandex.net/i?id=f06ffa1f08d047f28477abbe21d63e3af2e7154a-8496879-images-thumbs&amp;n=1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504056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589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Обида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11960" y="1196752"/>
            <a:ext cx="4608512" cy="566124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Отрицательная эмоция, имеющая много общего с разочарованием. Ее противоположность — легкое чувство прощения.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Мы обижаемся на человека, когда он не оправдывает наши ожидания: допустим, предательство лучшего друга вызывает обиду, потому что мы ждем от близких поддержки, верности.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Также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обидой можно встретиться при столкновении с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несправедливостью. В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душе копится обида на себя, на неудачные обстоятельства.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проявляется обида? Губа выдвигается немного вперед, человек прячет взгляд.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800" dirty="0"/>
          </a:p>
        </p:txBody>
      </p:sp>
      <p:pic>
        <p:nvPicPr>
          <p:cNvPr id="5" name="Объект 4" descr="обида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356" y="2679700"/>
            <a:ext cx="2574537" cy="344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08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39952" y="1340768"/>
            <a:ext cx="4752528" cy="53285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Встречая новое, мы автоматически проявляем положительную эмоцию под названием интерес: останавливаем взгляд на объекте интереса, поднимаем брови, приоткрываем рот.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Люди любят информацию: вспомните, как вы обращаете внимание на новую одежду друзей, смотрите 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блогеров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которые снимают странные видео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Человека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привлекают необычные вещи, он спешит их изучить, познакомиться поближе и понять: вдруг знания помогут в будущем? Любой факт способен принести пользу.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Мы можем интересоваться конкретными занятиями, явлениями, людьми (так появляются хобби, новые приятели). Интерес заставляет искать, размышлять, развивать интеллект и воображение.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интерес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200" y="2679700"/>
            <a:ext cx="2818849" cy="344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422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Удивление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779912" y="1772816"/>
            <a:ext cx="5112568" cy="489654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Удивление считается необычной эмоцией: оно может быть и положительным, и отрицательным.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Действительно, вещи, которые нас окружают, способны приятно удивить, а порой мы испытываем удивление в сочетании с разочарованием или отвращением.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Например, удивить может храбрость человека, который спас ребенка во время пожара, а также непорядочность вора, укравшего чужие вещи.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узнать эту эмоцию? Человек поднимает брови, губы и глаза округляются.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удивление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984" y="2679700"/>
            <a:ext cx="2701281" cy="344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30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83968" y="1916832"/>
            <a:ext cx="4608512" cy="446449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Вызывает тяжелое ощущение в груди, напряженный взгляд.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Человек испытывает вину, когда понимает, что совершенный поступок был плохим, неправильным.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Это состояние, при котором мы наказываем себя за оскорбления, обиды близких людей. Возможно, никто из знакомых нас не осуждает, но мы чувствуем: нужно попросить прощения.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вина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036" y="2679700"/>
            <a:ext cx="2633178" cy="344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456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Злость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1556792"/>
            <a:ext cx="4536504" cy="49685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Злость — эмоция, которая направлена на человека или явление. Состояние раздражения, ярости, недоброжелательности. Противоположность — добродушие, спокойствие.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Переживая злость, люди хмурятся, не могут усидеть на месте, громко говорят.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Люди чувствуют злость во время ожесточенной драки, желая ударить противника; в момент унижения, оскорбления.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Злиться можно на себя: так человек показывает, что недоволен. Например, сломавший ногу злится на себя за невнимательность и легкомысленность.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злость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615" y="2679700"/>
            <a:ext cx="2928020" cy="344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429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Испуг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11960" y="1700808"/>
            <a:ext cx="4752528" cy="48965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Испуг появляется при возникновении неожиданной и одновременно неприятной ситуации; является антонимом спокойствия.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Человек начал переходить дорогу, но не заметил выезжающую из-за поворота машину. Пришлось быстро реагировать, чтобы не попасть под колеса. Угроза жизни вызывала сильный испуг.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Внешне испуг проявляется следующим образом: сердце бьется сильнее, могут дрожать руки и ноги, округляются глаза, человек вздрагивает.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испуг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750" y="2679700"/>
            <a:ext cx="2597750" cy="344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383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Зависть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779912" y="1412776"/>
            <a:ext cx="5256584" cy="504056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Сложная эмоция, разрушающая хорошее настроение и уверенность. Противоположность дружелюбия, доброжелательности.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Возникает, когда мы сравниваем себя с другими людьми: например, одноклассница кажется умнее и красивее. Мы жалеем, что у нас нет такого же острого ума, длинных волос.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Зависть вызывает тяжесть в душе: хмурый взгляд, отсутствие улыбки. Завидующий человек живет с болью, не знает, как от нее избавиться.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Эмоцию часто используют в правильных целях — зависть заставляет развиваться, учиться. А вот злость по отношению к человеку, которому мы завидуем, пользы не принесет.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800" dirty="0"/>
          </a:p>
        </p:txBody>
      </p:sp>
      <p:pic>
        <p:nvPicPr>
          <p:cNvPr id="5" name="Объект 4" descr="зависть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2892258" cy="344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434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23" descr="Описание: http://ddu402.minsk.edu.by/ru/sm_full.aspx?guid=113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650"/>
            <a:ext cx="5112568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30775" y="6596762"/>
            <a:ext cx="28245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1916832"/>
            <a:ext cx="31683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 4 лица. Ваши эмоции.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этом листе вы видите четыре лица, вернее, четыре лицевых овала, лишенных всех внешних черт. Вам надлежит не просто нарисовать нос, глаза и губы этим лицам, но и</a:t>
            </a:r>
            <a:r>
              <a:rPr lang="ru-RU" baseline="-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выполнить конкретное задание. Первое лицо должно быть радостным, второе - грустным, третье - злым и четвертое - обиженным. То есть задача проста - четыре лица должны выражать четыре разных человеческих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Бетховен Лунная Соната лучшее исполнение. Beethoven Moonlight Sonat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02" y="214290"/>
            <a:ext cx="8715454" cy="642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066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            Ключ к тесту: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ПЕРВОЕ ЛИЦО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, РАДОСТЬ если вы сделали ос­новной упор на УЛЫБКУ, сделав ее широкой и откры­той, то это значит, что вы веселый и жизнерадостный человек, с удовольствием делитесь своей радостью с окружающими. </a:t>
            </a:r>
          </a:p>
          <a:p>
            <a:endParaRPr lang="ru-RU" b="0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i="0" dirty="0" smtClean="0">
                <a:solidFill>
                  <a:srgbClr val="0000FF"/>
                </a:solidFill>
                <a:effectLst/>
                <a:latin typeface="Verdana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webmg.ru/wp-content/uploads/2020/12/3-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18098"/>
            <a:ext cx="3600400" cy="3607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587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ВТОРОЕ ЛИЦО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ГРУСТЬ - если вы постарались пе­редать грусть с помощью РТА С ОПУЩЕННЫМИ ВНИЗ УГОЛКАМИ, то это означает, что вы доверчи­вый и ранимый человек, вас легко обидеть, вы сопере­живаете всем и стараетесь помочь тем, кто в этом нуж­дается.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bipbap.ru/wp-content/uploads/2019/06/orig-2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19030"/>
            <a:ext cx="3744416" cy="3718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778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8002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617381"/>
                </a:solidFill>
                <a:latin typeface="Arial"/>
                <a:ea typeface="Times New Roman"/>
              </a:rPr>
              <a:t/>
            </a:r>
            <a:br>
              <a:rPr lang="ru-RU" sz="2200" dirty="0" smtClean="0">
                <a:solidFill>
                  <a:srgbClr val="617381"/>
                </a:solidFill>
                <a:latin typeface="Arial"/>
                <a:ea typeface="Times New Roman"/>
              </a:rPr>
            </a:br>
            <a:r>
              <a:rPr lang="ru-RU" sz="2200" dirty="0">
                <a:solidFill>
                  <a:srgbClr val="617381"/>
                </a:solidFill>
                <a:latin typeface="Arial"/>
                <a:ea typeface="Times New Roman"/>
              </a:rPr>
              <a:t/>
            </a:r>
            <a:br>
              <a:rPr lang="ru-RU" sz="2200" dirty="0">
                <a:solidFill>
                  <a:srgbClr val="617381"/>
                </a:solidFill>
                <a:latin typeface="Arial"/>
                <a:ea typeface="Times New Roman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Эмоциями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называются наши яркие ощущения. Их довольно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много: грусть, радость, страх, стыд, гнев, скука, интерес, обида, восхищение, удивление, удовольствие.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Важно уметь отличать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эмоции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друг от друга: это помогает познать себя, внутренний мир родителей и друзей, сделать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жизнь яркой.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https://avatars.mds.yandex.net/i?id=588d01aa2bc903ea5bd807904a99b7aa7aef8474-8497167-images-thumbs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6192687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127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ТРЕТЬЕ ЛИЦО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ЗЛОСТЬ - если вы сделали основ­ной упор на НОС С РАЗДУТЫМЫ НОЗДРЯМИ, то это значит, что вы прямой человек,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последова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-тельный в своих словах и поступках. Вы цените откровенность и предпочитаете действовать прямолинейно и откры­то, презираете трусость и подлость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bumper-stickers.ru/39525-thickbox_default/zloy-smayli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410445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21863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ЧЕТВЕРТОЕ ЛИЦО, ОБИДА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если вы постарались передать обиду, сделав упор на ПЕЧАЛЬНЫЕ ГЛА­ЗА И БРОВИ ДОМИКОМ, то это говорит о вашей впечатлительности и непосредственности, вы вери­те в лучшее и надеетесь на светлое завтра. Вас лег­ко обмануть, вы часто разочаровываетесь в людях и в жизни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i.ebayimg.com/images/g/RIQAAOSwjwlXBTBu/s-l4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96044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83132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8064896" cy="583264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Calibri"/>
              </a:rPr>
              <a:t>Каковы бы ни получились результаты вашего теста, следует знать, что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</a:rPr>
              <a:t>любую отрицательную э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моцию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можно использовать в правильных целях: зависть заставляет развиваться, учиться, а  вот злость по отношению к человеку, которому мы завидуем, пользы не принесет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chemeClr val="tx1"/>
                </a:solidFill>
                <a:latin typeface="Times New Roman"/>
                <a:ea typeface="Calibri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/>
                <a:ea typeface="Calibri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s://i.pinimg.com/736x/7e/0e/54/7e0e543fab19e3d02cef2511f57fa3b2--smile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316835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85426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4664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желаем вам яркого отдыха и только положительных эмоций!</a:t>
            </a:r>
            <a:endParaRPr lang="ru-RU" dirty="0"/>
          </a:p>
        </p:txBody>
      </p:sp>
      <p:pic>
        <p:nvPicPr>
          <p:cNvPr id="4" name="Рисунок 3" descr="https://uroki-risovanie.ru/wp-content/uploads/2022/11/smayl-1024x99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5130452" cy="4530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838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848872" cy="183502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333333"/>
                </a:solidFill>
                <a:latin typeface="Arial"/>
                <a:ea typeface="Calibri"/>
              </a:rPr>
              <a:t/>
            </a:r>
            <a:br>
              <a:rPr lang="ru-RU" sz="1600" b="1" dirty="0" smtClean="0">
                <a:solidFill>
                  <a:srgbClr val="333333"/>
                </a:solidFill>
                <a:latin typeface="Arial"/>
                <a:ea typeface="Calibri"/>
              </a:rPr>
            </a:br>
            <a:r>
              <a:rPr lang="ru-RU" sz="1600" b="1" dirty="0" smtClean="0">
                <a:solidFill>
                  <a:srgbClr val="333333"/>
                </a:solidFill>
                <a:latin typeface="Arial"/>
                <a:ea typeface="Calibri"/>
              </a:rPr>
              <a:t/>
            </a:r>
            <a:br>
              <a:rPr lang="ru-RU" sz="1600" b="1" dirty="0" smtClean="0">
                <a:solidFill>
                  <a:srgbClr val="333333"/>
                </a:solidFill>
                <a:latin typeface="Arial"/>
                <a:ea typeface="Calibri"/>
              </a:rPr>
            </a:br>
            <a:r>
              <a:rPr lang="ru-RU" sz="1600" b="1" dirty="0" smtClean="0">
                <a:solidFill>
                  <a:srgbClr val="333333"/>
                </a:solidFill>
                <a:latin typeface="Arial"/>
                <a:ea typeface="Calibri"/>
              </a:rPr>
              <a:t/>
            </a:r>
            <a:br>
              <a:rPr lang="ru-RU" sz="1600" b="1" dirty="0" smtClean="0">
                <a:solidFill>
                  <a:srgbClr val="333333"/>
                </a:solidFill>
                <a:latin typeface="Arial"/>
                <a:ea typeface="Calibri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Эмоции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необходимы для выживания и благополучия человека. Не обладая 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эмоциями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т.е. не 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умея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испытывать радость и печаль, гнев и вину, мы не были бы в полной мере людьми.  Благодаря 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эмоциям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человек может понять свои потребности и реализовать их.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51654"/>
            <a:ext cx="7416824" cy="475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38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Радость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822192" cy="489654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 позитивная эмоция знакома всем: например, люди испытывают ее, когда побеждают в соревнованиях, получают долгожданный подарок, слышат похвалу.</a:t>
            </a:r>
            <a:endParaRPr lang="ru-RU" sz="33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Настроение резко поднимается, мы начинаем мыслить оптимистично: будущее кажется прекрасным, а мир вокруг — доброжелательным.</a:t>
            </a:r>
            <a:endParaRPr lang="ru-RU" sz="33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Радость проявляется в виде широкой улыбки, легкого смеха.</a:t>
            </a:r>
            <a:endParaRPr lang="ru-RU" sz="33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радость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152" y="2679700"/>
            <a:ext cx="3488946" cy="344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690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412776"/>
            <a:ext cx="3822192" cy="51845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Грусть — отрицательная эмоция, с которой мы сталкиваемся во время неприятных моментов жизни; противоположность радости.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Мы испытываем грусть, когда проигрываем, когда нарушаются наши планы, когда читаем тоскливые книги или смотрим фильмы, где с главными героями происходит нечто печальное.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Эмоция показывает, что ожидания человека не воплотились в реальность.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грусть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430" y="2679700"/>
            <a:ext cx="3102390" cy="344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737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Гнев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27984" y="1268760"/>
            <a:ext cx="4392488" cy="525658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Бурная, ярко окрашенная негативная эмоция, которая может принести пользу — гнев помогает начать действовать.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Люди гневаются, когда на жизненном пути встречается нечто неправильное,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несправедливое.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примеру, в классе обижают тихого и спокойного одноклассника, который никому не желает зла — такая ситуация может вызывать у наблюдателя гнев на обидчиков.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гневе человек хмурится, поджимает губы, может смотреть в одну точку.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гнев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161" y="2679700"/>
            <a:ext cx="2948928" cy="344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642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Страх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83968" y="1412776"/>
            <a:ext cx="4680520" cy="51845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Страх принято считать злой, неприятной и губительной для человека эмоцией, хотя он способен уберечь нас от бед.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 эмоция рождается, когда человек понимает: скоро должно произойти плохое. Будущая угроза не всегда реальна, иногда мы самостоятельно придумываем неприятности, которые могли бы приключиться в будущем.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Страх заставляет наш организм собрать все силы, чтобы бороться с препятствием: громко бьется сердце, тело напрягается, кожа краснеет или бледнеет.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Когда мозг человека понимает, что угроза миновала или оказалась выдуманной, возвращается покой, обычное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состоя</a:t>
            </a:r>
            <a:r>
              <a:rPr lang="ru-RU" dirty="0" smtClean="0">
                <a:solidFill>
                  <a:schemeClr val="tx1"/>
                </a:solidFill>
                <a:latin typeface="Arial"/>
                <a:ea typeface="Times New Roman"/>
              </a:rPr>
              <a:t>ние.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 descr="страх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3070925" cy="344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698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Восхищение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23928" y="1484784"/>
            <a:ext cx="5220072" cy="5256584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</a:pP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Это приятная, воодушевляющая эмоция. Возникает, когда мы сталкиваемся с прекрасным, уникальным, редким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. Мы восхищаемся красотой, величием природы, сложным и загадочным устройством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космоса, при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посещении музеев, картинных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галерей.</a:t>
            </a:r>
            <a:endParaRPr lang="ru-RU" sz="3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Окружающие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тоже могут вызывать эту эмоцию — нам нравится наблюдать за талантливыми людьми, их работой (танец, рисование), следить за учеными, героями, исследователями.</a:t>
            </a:r>
            <a:endParaRPr lang="ru-RU" sz="3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Простые вещи (модное платье, милая игрушка) также становятся предметом восхищения. Все зависит от человека, который наблюдает за происходящим, от его вкуса.</a:t>
            </a:r>
            <a:endParaRPr lang="ru-RU" sz="3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проявляется? Человек может улыбаться, поднимать брови, слегка округлять глаза.</a:t>
            </a:r>
            <a:endParaRPr lang="ru-RU" sz="3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 descr="восхищение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312" y="2679700"/>
            <a:ext cx="3066625" cy="344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858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тыд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1268760"/>
            <a:ext cx="4536504" cy="558924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Очень неприятная, разрушающая изнутри эмоция, ощущается как тяжесть или жжение (люди, которым стыдно, часто краснеют от этого переживания).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Стыд появляется, когда мы совершаем некрасивые или нелепые поступки публично. Наличие свидетелей — основа возникновения стыда. Например, человеку будет стыдно за то, что он громко ругался в общественном месте (а потом успокоился и пожалел об этом) или поскользнулся и упал в лужу на глазах у всех.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Эмоция рождается, когда поведение не соответствует идеалу — личному или других людей.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стыд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9289" y="2679700"/>
            <a:ext cx="2956671" cy="344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520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221</TotalTime>
  <Words>1349</Words>
  <Application>Microsoft Office PowerPoint</Application>
  <PresentationFormat>Экран (4:3)</PresentationFormat>
  <Paragraphs>85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ЭМОЦИИ</vt:lpstr>
      <vt:lpstr>  Эмоциями называются наши яркие ощущения. Их довольно много: грусть, радость, страх, стыд, гнев, скука, интерес, обида, восхищение, удивление, удовольствие.  Важно уметь отличать эмоции друг от друга: это помогает познать себя, внутренний мир родителей и друзей, сделать жизнь яркой.  </vt:lpstr>
      <vt:lpstr>   Эмоции необходимы для выживания и благополучия человека. Не обладая эмоциями, т.е. не умея испытывать радость и печаль, гнев и вину, мы не были бы в полной мере людьми.  Благодаря эмоциям, человек может понять свои потребности и реализовать их.  </vt:lpstr>
      <vt:lpstr>Радость</vt:lpstr>
      <vt:lpstr>Грусть</vt:lpstr>
      <vt:lpstr>Гнев</vt:lpstr>
      <vt:lpstr>Страх</vt:lpstr>
      <vt:lpstr>Восхищение</vt:lpstr>
      <vt:lpstr>Стыд</vt:lpstr>
      <vt:lpstr>Обида</vt:lpstr>
      <vt:lpstr>Интерес</vt:lpstr>
      <vt:lpstr>Удивление</vt:lpstr>
      <vt:lpstr>Вина</vt:lpstr>
      <vt:lpstr>Злость</vt:lpstr>
      <vt:lpstr>Испуг</vt:lpstr>
      <vt:lpstr>Зависть</vt:lpstr>
      <vt:lpstr>Слайд 17</vt:lpstr>
      <vt:lpstr>Слайд 18</vt:lpstr>
      <vt:lpstr>Слайд 19</vt:lpstr>
      <vt:lpstr>Слайд 20</vt:lpstr>
      <vt:lpstr>Слайд 21</vt:lpstr>
      <vt:lpstr>Каковы бы ни получились результаты вашего теста, следует знать, что любую отрицательную эмоцию можно использовать в правильных целях: зависть заставляет развиваться, учиться, а  вот злость по отношению к человеку, которому мы завидуем, пользы не принесет.        </vt:lpstr>
      <vt:lpstr>Мы желаем вам яркого отдыха и только положительных эмоций!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ЭМОЦИИ</dc:title>
  <dc:creator>UserPC</dc:creator>
  <cp:lastModifiedBy>user</cp:lastModifiedBy>
  <cp:revision>17</cp:revision>
  <dcterms:created xsi:type="dcterms:W3CDTF">2023-06-05T09:52:22Z</dcterms:created>
  <dcterms:modified xsi:type="dcterms:W3CDTF">2023-06-05T13:42:15Z</dcterms:modified>
</cp:coreProperties>
</file>